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84" r:id="rId6"/>
    <p:sldId id="392" r:id="rId7"/>
    <p:sldId id="393" r:id="rId8"/>
    <p:sldId id="317" r:id="rId9"/>
    <p:sldId id="394" r:id="rId10"/>
    <p:sldId id="395" r:id="rId11"/>
    <p:sldId id="396" r:id="rId12"/>
    <p:sldId id="397" r:id="rId13"/>
    <p:sldId id="277" r:id="rId14"/>
    <p:sldId id="398" r:id="rId15"/>
    <p:sldId id="399" r:id="rId16"/>
    <p:sldId id="400" r:id="rId17"/>
    <p:sldId id="401" r:id="rId18"/>
    <p:sldId id="321" r:id="rId19"/>
    <p:sldId id="402" r:id="rId20"/>
    <p:sldId id="391" r:id="rId2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08/01/2024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08/01/2024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61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192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99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478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01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925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08/01/2024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577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oDeMaio/Sentiment_Analysis_Reddi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5127" y="827263"/>
            <a:ext cx="4094820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3500" dirty="0"/>
              <a:t>Sentiment and </a:t>
            </a:r>
            <a:r>
              <a:rPr lang="it-IT" sz="3500" dirty="0" err="1"/>
              <a:t>Emotion</a:t>
            </a:r>
            <a:r>
              <a:rPr lang="it-IT" sz="3500" dirty="0"/>
              <a:t> Analysis sul femminicidio di Giulia </a:t>
            </a:r>
            <a:r>
              <a:rPr lang="it-IT" sz="3500" dirty="0" err="1"/>
              <a:t>Cecchettin</a:t>
            </a:r>
            <a:r>
              <a:rPr lang="it-IT" sz="3500" dirty="0"/>
              <a:t> e Giulia Tramontano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5127" y="3645840"/>
            <a:ext cx="4094820" cy="2021216"/>
          </a:xfrm>
        </p:spPr>
        <p:txBody>
          <a:bodyPr rtlCol="0"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Professori: Delfina Malandrino 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Rocco Zaccagnino</a:t>
            </a:r>
          </a:p>
          <a:p>
            <a:pPr rtl="0"/>
            <a:r>
              <a:rPr lang="it-IT" dirty="0"/>
              <a:t>Corso di Reti Geografiche</a:t>
            </a:r>
          </a:p>
          <a:p>
            <a:pPr rtl="0"/>
            <a:r>
              <a:rPr lang="it-IT" dirty="0"/>
              <a:t>Anno Accademico: 2023/2024</a:t>
            </a:r>
          </a:p>
          <a:p>
            <a:pPr rtl="0"/>
            <a:r>
              <a:rPr lang="it-IT" dirty="0"/>
              <a:t>Autori: De Maio Dario e Santangelo Angelo</a:t>
            </a:r>
          </a:p>
        </p:txBody>
      </p:sp>
      <p:pic>
        <p:nvPicPr>
          <p:cNvPr id="21" name="Immagine 20" descr="Immagine che contiene testo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E162E5E7-FBBF-B4D3-829D-F43AE99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1" y="925215"/>
            <a:ext cx="6860837" cy="457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Anger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0" y="2150305"/>
            <a:ext cx="5242209" cy="3780558"/>
          </a:xfrm>
          <a:prstGeom prst="rect">
            <a:avLst/>
          </a:prstGeom>
        </p:spPr>
      </p:pic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2154527"/>
            <a:ext cx="5267157" cy="37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Sadness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54527"/>
            <a:ext cx="5267157" cy="37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Fear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7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Joy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2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6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Report Finale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70320"/>
            <a:ext cx="5186702" cy="374052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74" y="2172030"/>
            <a:ext cx="5132883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4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Conclusioni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 rtlCol="0">
            <a:normAutofit/>
          </a:bodyPr>
          <a:lstStyle/>
          <a:p>
            <a:pPr rtl="0"/>
            <a:r>
              <a:rPr lang="it-IT"/>
              <a:t>Il femminicidio di Giulia Tramontano ha ricevuto un’attenzione mediatica significativamente minore rispetto a Giulia Cecchettin. La mancanza di dichiarazioni e interventi televisivi ha limitato il coinvolgimento degli utenti sulle piattaforme social. In conclusione, l’informazione trasmessa dai media svolge un ruolo chiave nel modellare la reazione degli utenti.</a:t>
            </a:r>
            <a:endParaRPr lang="it-IT" dirty="0"/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330"/>
          <a:stretch/>
        </p:blipFill>
        <p:spPr>
          <a:xfrm>
            <a:off x="6205538" y="2097175"/>
            <a:ext cx="5435600" cy="3995650"/>
          </a:xfrm>
          <a:noFill/>
        </p:spPr>
      </p:pic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Sviluppi Futuri</a:t>
            </a: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2593" b="16628"/>
          <a:stretch/>
        </p:blipFill>
        <p:spPr>
          <a:xfrm>
            <a:off x="0" y="0"/>
            <a:ext cx="12192000" cy="3776472"/>
          </a:xfr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27781" y="4347197"/>
            <a:ext cx="6551605" cy="1878879"/>
          </a:xfrm>
        </p:spPr>
        <p:txBody>
          <a:bodyPr wrap="square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dirty="0"/>
              <a:t>- Uso di una piattaforma social diversa da </a:t>
            </a:r>
            <a:r>
              <a:rPr lang="it-IT" dirty="0" err="1"/>
              <a:t>Reddit</a:t>
            </a:r>
            <a:r>
              <a:rPr lang="it-IT" dirty="0"/>
              <a:t> per una raccolta dati più efficiente e ampia.</a:t>
            </a:r>
          </a:p>
          <a:p>
            <a:pPr rtl="0">
              <a:lnSpc>
                <a:spcPct val="100000"/>
              </a:lnSpc>
            </a:pPr>
            <a:r>
              <a:rPr lang="it-IT" dirty="0"/>
              <a:t>- Sperimentare nuovi modelli di analisi del linguaggio naturale per migliorare i risultati e comprendere meglio i pattern comportamentali degli utenti.</a:t>
            </a:r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65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14C3E526-FC82-5E1F-0E86-1DC9CF55C8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505" b="758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B25253-7DC8-AC21-5FC4-4C2A859F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17</a:t>
            </a:fld>
            <a:endParaRPr lang="it-IT" noProof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DD22C7-D615-11C2-BF02-CA047D3F3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640" y="4663739"/>
            <a:ext cx="7500619" cy="2265216"/>
          </a:xfrm>
        </p:spPr>
        <p:txBody>
          <a:bodyPr wrap="square">
            <a:normAutofit/>
          </a:bodyPr>
          <a:lstStyle/>
          <a:p>
            <a:r>
              <a:rPr lang="it-IT" dirty="0"/>
              <a:t>Link </a:t>
            </a:r>
            <a:r>
              <a:rPr lang="it-IT" dirty="0" err="1"/>
              <a:t>Github</a:t>
            </a:r>
            <a:r>
              <a:rPr lang="it-IT" dirty="0"/>
              <a:t>:</a:t>
            </a:r>
          </a:p>
          <a:p>
            <a:r>
              <a:rPr lang="it-IT" dirty="0">
                <a:hlinkClick r:id="rId3"/>
              </a:rPr>
              <a:t>https://github.com/DarioDeMaio/Sentiment_Analysis_Reddit</a:t>
            </a:r>
            <a:endParaRPr lang="it-IT" dirty="0"/>
          </a:p>
        </p:txBody>
      </p:sp>
      <p:sp>
        <p:nvSpPr>
          <p:cNvPr id="2" name="Segnaposto data 3" hidden="1">
            <a:extLst>
              <a:ext uri="{FF2B5EF4-FFF2-40B4-BE49-F238E27FC236}">
                <a16:creationId xmlns:a16="http://schemas.microsoft.com/office/drawing/2014/main" id="{5D39E0B3-F275-E173-91ED-D3AB272A88E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>
                <a:solidFill>
                  <a:schemeClr val="bg1">
                    <a:alpha val="80000"/>
                  </a:schemeClr>
                </a:solidFill>
              </a:rPr>
              <a:t>Anno Accademico: 2023/2024</a:t>
            </a:r>
            <a:endParaRPr lang="it-IT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egnaposto numero diapositiva 5" hidden="1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La questione degli omicidi di donne è un argomento molto delicato e rilevante. Negli ultimi anni, si è assistito a un aumento dell'attenzione verso la violenza di genere e i casi di femminicidio, situazione che ha suscitato preoccupazione a livello globale. I due femminicidi presi in considerazione sono quelli di Giulia </a:t>
            </a:r>
            <a:r>
              <a:rPr lang="it-IT" dirty="0" err="1"/>
              <a:t>Cecchettin</a:t>
            </a:r>
            <a:r>
              <a:rPr lang="it-IT" dirty="0"/>
              <a:t> e Giulia Tramontano.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8F9BF03-F542-DDE4-E4B3-56172A61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09" y="157455"/>
            <a:ext cx="1922033" cy="327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accessorio, benda, cerotto&#10;&#10;Descrizione generata automaticamente">
            <a:extLst>
              <a:ext uri="{FF2B5EF4-FFF2-40B4-BE49-F238E27FC236}">
                <a16:creationId xmlns:a16="http://schemas.microsoft.com/office/drawing/2014/main" id="{03504221-6438-813C-D559-BBF62EAD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8662" y="81444"/>
            <a:ext cx="5454466" cy="36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Obiettivo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Anno Accademico: 2023/2024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/>
              <a:t>L’obiettivo principale del progetto è quello di confrontare i due omicidi, avvenuti in periodi differenti, al fine di analizzare e confrontare la frequenza delle emozioni nei commenti, come rabbia, tristezza, gioia e paura, su piattaforme social come Reddit. Inoltre, è cruciale considerare l'impatto mediatico e come questo possa aver influenzato le dinamiche dei commenti in seguito ai due omicidi.</a:t>
            </a:r>
            <a:endParaRPr lang="it-IT" dirty="0"/>
          </a:p>
        </p:txBody>
      </p:sp>
      <p:pic>
        <p:nvPicPr>
          <p:cNvPr id="14" name="Segnaposto immagine 15" descr="Sfondo digitale punti dati">
            <a:extLst>
              <a:ext uri="{FF2B5EF4-FFF2-40B4-BE49-F238E27FC236}">
                <a16:creationId xmlns:a16="http://schemas.microsoft.com/office/drawing/2014/main" id="{E39843F6-088D-70F0-5D52-F4AB996F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309713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Motivazioni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1731375"/>
            <a:ext cx="5429114" cy="3515555"/>
          </a:xfrm>
        </p:spPr>
        <p:txBody>
          <a:bodyPr rtlCol="0"/>
          <a:lstStyle/>
          <a:p>
            <a:pPr rtl="0"/>
            <a:r>
              <a:rPr lang="it-IT" dirty="0"/>
              <a:t>Sensibilizzare l’opinione pubblica su tale tematica.</a:t>
            </a:r>
          </a:p>
          <a:p>
            <a:pPr rtl="0"/>
            <a:r>
              <a:rPr lang="it-IT" dirty="0"/>
              <a:t>Campagna politica al fine di offrire sostegno e assistenza alle vittime di violenza.</a:t>
            </a:r>
          </a:p>
          <a:p>
            <a:pPr rtl="0"/>
            <a:r>
              <a:rPr lang="it-IT" dirty="0"/>
              <a:t>Analizzare l’impatto mediatico.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17" name="Segnaposto immagine 7" descr="Dati digitali">
            <a:extLst>
              <a:ext uri="{FF2B5EF4-FFF2-40B4-BE49-F238E27FC236}">
                <a16:creationId xmlns:a16="http://schemas.microsoft.com/office/drawing/2014/main" id="{340C30F6-9D0D-9B2A-930C-C136E0DD2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755" y="2620420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8" name="Segnaposto immagine 9" descr="Punti dati ">
            <a:extLst>
              <a:ext uri="{FF2B5EF4-FFF2-40B4-BE49-F238E27FC236}">
                <a16:creationId xmlns:a16="http://schemas.microsoft.com/office/drawing/2014/main" id="{AEDC95D6-FF21-B997-5721-3497B343DE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552" y="274638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168123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t>5</a:t>
            </a:fld>
            <a:endParaRPr lang="it-IT" dirty="0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C01E90F-30C9-7E97-F402-BCA198BF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Raccolta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/>
            <a:r>
              <a:rPr lang="it-IT" dirty="0" err="1"/>
              <a:t>Reddit</a:t>
            </a:r>
            <a:r>
              <a:rPr lang="it-IT" dirty="0"/>
              <a:t>: piattaforma social di condivisione di contenuti e idee</a:t>
            </a:r>
          </a:p>
          <a:p>
            <a:pPr rtl="0"/>
            <a:r>
              <a:rPr lang="it-IT" dirty="0" err="1"/>
              <a:t>Subreddit</a:t>
            </a:r>
            <a:r>
              <a:rPr lang="it-IT" dirty="0"/>
              <a:t>:  ‘ \</a:t>
            </a:r>
            <a:r>
              <a:rPr lang="it-IT" dirty="0" err="1"/>
              <a:t>rItalia</a:t>
            </a:r>
            <a:r>
              <a:rPr lang="it-IT" dirty="0"/>
              <a:t> ’ </a:t>
            </a:r>
          </a:p>
          <a:p>
            <a:pPr rtl="0"/>
            <a:r>
              <a:rPr lang="it-IT" dirty="0"/>
              <a:t>Parametri di Ricerca:  ‘Giulia </a:t>
            </a:r>
            <a:r>
              <a:rPr lang="it-IT" dirty="0" err="1"/>
              <a:t>Cecchettin</a:t>
            </a:r>
            <a:r>
              <a:rPr lang="it-IT" dirty="0"/>
              <a:t>’ e ‘Impagnatiello’</a:t>
            </a:r>
          </a:p>
          <a:p>
            <a:pPr rtl="0"/>
            <a:r>
              <a:rPr lang="it-IT" dirty="0"/>
              <a:t>Attributi selezionati dai commenti: testo del commento e la data di pubblicazione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clipart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A2028E2A-21BF-3938-D341-3265AD09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74" y="1881275"/>
            <a:ext cx="601752" cy="601752"/>
          </a:xfrm>
          <a:prstGeom prst="rect">
            <a:avLst/>
          </a:prstGeom>
        </p:spPr>
      </p:pic>
      <p:pic>
        <p:nvPicPr>
          <p:cNvPr id="5" name="Immagine 4" descr="Immagine che contiene bandiera, cielo, aria aperta, asta&#10;&#10;Descrizione generata automaticamente">
            <a:extLst>
              <a:ext uri="{FF2B5EF4-FFF2-40B4-BE49-F238E27FC236}">
                <a16:creationId xmlns:a16="http://schemas.microsoft.com/office/drawing/2014/main" id="{43E710F6-9870-E6F6-9FD4-704ABC61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52" b="91372" l="28454" r="71036"/>
                    </a14:imgEffect>
                  </a14:imgLayer>
                </a14:imgProps>
              </a:ext>
            </a:extLst>
          </a:blip>
          <a:srcRect l="23131" t="13725" r="23641"/>
          <a:stretch/>
        </p:blipFill>
        <p:spPr>
          <a:xfrm flipH="1">
            <a:off x="3462556" y="2562245"/>
            <a:ext cx="833219" cy="832839"/>
          </a:xfrm>
          <a:prstGeom prst="rect">
            <a:avLst/>
          </a:prstGeom>
        </p:spPr>
      </p:pic>
      <p:pic>
        <p:nvPicPr>
          <p:cNvPr id="9" name="Immagine 8" descr="Immagine che contiene interno&#10;&#10;Descrizione generata automaticamente con attendibilità media">
            <a:extLst>
              <a:ext uri="{FF2B5EF4-FFF2-40B4-BE49-F238E27FC236}">
                <a16:creationId xmlns:a16="http://schemas.microsoft.com/office/drawing/2014/main" id="{43E2A0C8-688D-6C8A-2188-5EE37F355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35" y="3248948"/>
            <a:ext cx="1168361" cy="5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Preparazione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>
              <a:spcBef>
                <a:spcPts val="3000"/>
              </a:spcBef>
            </a:pPr>
            <a:r>
              <a:rPr lang="it-IT" dirty="0"/>
              <a:t>Rimozione delle </a:t>
            </a:r>
            <a:r>
              <a:rPr lang="it-IT" dirty="0" err="1"/>
              <a:t>stopword</a:t>
            </a:r>
            <a:endParaRPr lang="it-IT" dirty="0"/>
          </a:p>
          <a:p>
            <a:pPr rtl="0">
              <a:spcBef>
                <a:spcPts val="3000"/>
              </a:spcBef>
            </a:pPr>
            <a:r>
              <a:rPr lang="it-IT" dirty="0"/>
              <a:t>Rimozione delle immagini 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Rimozioni delle GIF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Trasformazione da UTC a </a:t>
            </a:r>
            <a:r>
              <a:rPr lang="it-IT" dirty="0" err="1"/>
              <a:t>Datetime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5" name="Immagine 4" descr="Immagine che contiene videocamera/fotocamera, pavimento, Videocamere/fotocamere e obiettivi, Fotografia di nature morte&#10;&#10;Descrizione generata automaticamente">
            <a:extLst>
              <a:ext uri="{FF2B5EF4-FFF2-40B4-BE49-F238E27FC236}">
                <a16:creationId xmlns:a16="http://schemas.microsoft.com/office/drawing/2014/main" id="{B1BFF0C9-3D3A-AB86-63CF-34B25034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9" b="58582" l="44466" r="90704"/>
                    </a14:imgEffect>
                  </a14:imgLayer>
                </a14:imgProps>
              </a:ext>
            </a:extLst>
          </a:blip>
          <a:srcRect l="38687" t="4005" r="3516" b="35354"/>
          <a:stretch/>
        </p:blipFill>
        <p:spPr>
          <a:xfrm>
            <a:off x="6582236" y="2951613"/>
            <a:ext cx="1651134" cy="1299299"/>
          </a:xfrm>
          <a:prstGeom prst="rect">
            <a:avLst/>
          </a:prstGeom>
        </p:spPr>
      </p:pic>
      <p:pic>
        <p:nvPicPr>
          <p:cNvPr id="14" name="Immagine 13" descr="Immagine che contiene tipografia, Carattere, Elementi grafici, design&#10;&#10;Descrizione generata automaticamente">
            <a:extLst>
              <a:ext uri="{FF2B5EF4-FFF2-40B4-BE49-F238E27FC236}">
                <a16:creationId xmlns:a16="http://schemas.microsoft.com/office/drawing/2014/main" id="{02C624E6-2011-78E5-E410-0DEA9BB29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840" y="494839"/>
            <a:ext cx="720436" cy="720436"/>
          </a:xfrm>
          <a:prstGeom prst="snip2DiagRect">
            <a:avLst>
              <a:gd name="adj1" fmla="val 962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 descr="Immagine che contiene testo, computer, computer, Personal Computer&#10;&#10;Descrizione generata automaticamente">
            <a:extLst>
              <a:ext uri="{FF2B5EF4-FFF2-40B4-BE49-F238E27FC236}">
                <a16:creationId xmlns:a16="http://schemas.microsoft.com/office/drawing/2014/main" id="{93AAB702-5476-D60C-9A02-139A29B1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371" y="4691689"/>
            <a:ext cx="1506863" cy="669455"/>
          </a:xfrm>
          <a:prstGeom prst="rect">
            <a:avLst/>
          </a:prstGeom>
        </p:spPr>
      </p:pic>
      <p:pic>
        <p:nvPicPr>
          <p:cNvPr id="21" name="Immagine 20" descr="Immagine che contiene tastiera, interno&#10;&#10;Descrizione generata automaticamente">
            <a:extLst>
              <a:ext uri="{FF2B5EF4-FFF2-40B4-BE49-F238E27FC236}">
                <a16:creationId xmlns:a16="http://schemas.microsoft.com/office/drawing/2014/main" id="{CF4E14A5-043F-9B5E-A963-113D9E7A1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046" y="1833151"/>
            <a:ext cx="1145514" cy="7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Classificazione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155912"/>
            <a:ext cx="9719993" cy="3515555"/>
          </a:xfrm>
        </p:spPr>
        <p:txBody>
          <a:bodyPr rtlCol="0"/>
          <a:lstStyle/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Feel-it</a:t>
            </a:r>
            <a:r>
              <a:rPr lang="it-IT" dirty="0"/>
              <a:t>: libreria Python per Sentiment e </a:t>
            </a:r>
            <a:r>
              <a:rPr lang="it-IT" dirty="0" err="1"/>
              <a:t>Emotion</a:t>
            </a:r>
            <a:r>
              <a:rPr lang="it-IT" dirty="0"/>
              <a:t> Analysis</a:t>
            </a:r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: modello di Deep Learning BERT-</a:t>
            </a:r>
            <a:r>
              <a:rPr lang="it-IT" dirty="0" err="1"/>
              <a:t>Based</a:t>
            </a:r>
            <a:endParaRPr lang="it-IT" dirty="0"/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/>
              <a:t>Creazione dei due Dataset finali (Giulia </a:t>
            </a:r>
            <a:r>
              <a:rPr lang="it-IT" dirty="0" err="1"/>
              <a:t>Cecchettin</a:t>
            </a:r>
            <a:r>
              <a:rPr lang="it-IT" dirty="0"/>
              <a:t> e Giulia Tramontano)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Policromia, sfocatura, luce&#10;&#10;Descrizione generata automaticamente">
            <a:extLst>
              <a:ext uri="{FF2B5EF4-FFF2-40B4-BE49-F238E27FC236}">
                <a16:creationId xmlns:a16="http://schemas.microsoft.com/office/drawing/2014/main" id="{C7368298-4CDA-81CA-6D93-61634269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63" y="3015610"/>
            <a:ext cx="1959225" cy="1102064"/>
          </a:xfrm>
          <a:prstGeom prst="rect">
            <a:avLst/>
          </a:prstGeom>
        </p:spPr>
      </p:pic>
      <p:pic>
        <p:nvPicPr>
          <p:cNvPr id="5" name="Immagine 4" descr="Immagine che contiene cilindro, stoviglie, design, bianco e nero&#10;&#10;Descrizione generata automaticamente">
            <a:extLst>
              <a:ext uri="{FF2B5EF4-FFF2-40B4-BE49-F238E27FC236}">
                <a16:creationId xmlns:a16="http://schemas.microsoft.com/office/drawing/2014/main" id="{02671A50-2B52-E430-207C-179990342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37" y="4333018"/>
            <a:ext cx="998171" cy="1102064"/>
          </a:xfrm>
          <a:prstGeom prst="rect">
            <a:avLst/>
          </a:prstGeom>
        </p:spPr>
      </p:pic>
      <p:pic>
        <p:nvPicPr>
          <p:cNvPr id="9" name="Immagine 8" descr="Immagine che contiene sorridente, emoticon, giallo, giocattolo&#10;&#10;Descrizione generata automaticamente">
            <a:extLst>
              <a:ext uri="{FF2B5EF4-FFF2-40B4-BE49-F238E27FC236}">
                <a16:creationId xmlns:a16="http://schemas.microsoft.com/office/drawing/2014/main" id="{FD89AB82-9891-3E6B-F6AA-3AD18316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00" y="1769786"/>
            <a:ext cx="1579350" cy="8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Risultati</a:t>
            </a: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9606" b="23815"/>
          <a:stretch/>
        </p:blipFill>
        <p:spPr>
          <a:xfrm>
            <a:off x="0" y="0"/>
            <a:ext cx="12192000" cy="3776472"/>
          </a:xfr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wrap="square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/>
              <a:t>Per l’analisi dei risultati sono stati usati grafici a linee che permettono di comprendere meglio i modelli comportamentali degli utenti. Per una migliore visualizzazione, è stato fissato l’arco temporale sull’asse delle ascisse e la frequenza delle emozioni sull’asse delle ordinate.</a:t>
            </a:r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91C8A7EB-80B2-D7C6-F5A3-D8C77A45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926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{F4066560-96D4-42FE-817D-9B573549DCCB}tf33713516_win32</Template>
  <TotalTime>259</TotalTime>
  <Words>568</Words>
  <Application>Microsoft Office PowerPoint</Application>
  <PresentationFormat>Widescreen</PresentationFormat>
  <Paragraphs>108</Paragraphs>
  <Slides>17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3DFloatVTI</vt:lpstr>
      <vt:lpstr>Sentiment and Emotion Analysis sul femminicidio di Giulia Cecchettin e Giulia Tramontano</vt:lpstr>
      <vt:lpstr>Introduzione</vt:lpstr>
      <vt:lpstr>Obiettivo</vt:lpstr>
      <vt:lpstr>Motivazioni</vt:lpstr>
      <vt:lpstr>Metodologia</vt:lpstr>
      <vt:lpstr>Raccolta dei Dati</vt:lpstr>
      <vt:lpstr>Preparazione dei Dati</vt:lpstr>
      <vt:lpstr>Classificazione dei Dati</vt:lpstr>
      <vt:lpstr>Risultati</vt:lpstr>
      <vt:lpstr>Anger</vt:lpstr>
      <vt:lpstr>Sadness</vt:lpstr>
      <vt:lpstr>Fear</vt:lpstr>
      <vt:lpstr>Joy</vt:lpstr>
      <vt:lpstr>Report Finale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and Emotion Analysis sul femminicidio di Giulia Cecchettin e Giulia Tramontano</dc:title>
  <dc:creator>ANGELO SANTANGELO</dc:creator>
  <cp:lastModifiedBy>ANGELO SANTANGELO</cp:lastModifiedBy>
  <cp:revision>10</cp:revision>
  <dcterms:created xsi:type="dcterms:W3CDTF">2024-01-02T17:31:27Z</dcterms:created>
  <dcterms:modified xsi:type="dcterms:W3CDTF">2024-01-08T14:17:08Z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